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Quicksand"/>
      <p:regular r:id="rId30"/>
      <p:bold r:id="rId31"/>
    </p:embeddedFont>
    <p:embeddedFont>
      <p:font typeface="Quicksand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7B4DA11-74CE-43B2-82FE-1C9A6068305F}">
  <a:tblStyle styleId="{97B4DA11-74CE-43B2-82FE-1C9A60683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Quicksand-bold.fntdata"/><Relationship Id="rId30" Type="http://schemas.openxmlformats.org/officeDocument/2006/relationships/font" Target="fonts/Quicksand-regular.fntdata"/><Relationship Id="rId11" Type="http://schemas.openxmlformats.org/officeDocument/2006/relationships/slide" Target="slides/slide4.xml"/><Relationship Id="rId33" Type="http://schemas.openxmlformats.org/officeDocument/2006/relationships/font" Target="fonts/QuicksandLight-bold.fntdata"/><Relationship Id="rId10" Type="http://schemas.openxmlformats.org/officeDocument/2006/relationships/slide" Target="slides/slide3.xml"/><Relationship Id="rId32" Type="http://schemas.openxmlformats.org/officeDocument/2006/relationships/font" Target="fonts/QuicksandLight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4ee036b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4ee036b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slide.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4ee036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4ee036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Overall, you’re trying to keep things as simple as possible to avoid brittleness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If your test code is brittle, you’ll spend more time fixing your tests than you will spend doing actual development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Prepare audience for the challenge</a:t>
            </a: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4ee036b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54ee036b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Scope out how many people from the audience know Git/have it set up</a:t>
            </a:r>
            <a:endParaRPr sz="2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4ee036b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4ee036b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54ee036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54ee036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4ee036b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54ee036b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4ee036b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54ee036b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Maven is a build automation tool used for dependency management, and is very commonly seen in CI/CD pipelines (particularly in the Java world)</a:t>
            </a:r>
            <a:endParaRPr sz="2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8ce4f8b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8ce4f8b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Lombok specifically uses annotations to generate methods for you. It’s incredibly powerful, and in this project its most common use is the “@data” annotation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This annotation generates a no-argument constructor as well as all the getters &amp; setters for the variables inside, and is used most often for DTOs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4ee036b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54ee036b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You’ll want to open the rpg-bot folder &amp; load the project from the pom.xml file inside</a:t>
            </a:r>
            <a:endParaRPr sz="2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4ee036b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54ee036b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4ee036b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4ee036b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Introduce the challenge concept</a:t>
            </a:r>
            <a:endParaRPr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4ee036b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4ee036b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Introduce Fiix the company, fiixsoftware.com</a:t>
            </a:r>
            <a:endParaRPr sz="2400">
              <a:solidFill>
                <a:srgbClr val="7375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Introduce the presenter(s)</a:t>
            </a:r>
            <a:endParaRPr sz="2400">
              <a:solidFill>
                <a:srgbClr val="7375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Introduce the other personnel</a:t>
            </a:r>
            <a:endParaRPr sz="2400">
              <a:solidFill>
                <a:srgbClr val="7375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We’re here to run a coding challenge, but first we need to preface what exactly we’re challenging you with</a:t>
            </a:r>
            <a:endParaRPr sz="2400">
              <a:solidFill>
                <a:srgbClr val="7375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37572"/>
                </a:solidFill>
                <a:latin typeface="Calibri"/>
                <a:ea typeface="Calibri"/>
                <a:cs typeface="Calibri"/>
                <a:sym typeface="Calibri"/>
              </a:rPr>
              <a:t>Explain that everything we say and do in this challenge, we use daily at our office</a:t>
            </a:r>
            <a:endParaRPr sz="2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4ee036b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54ee036b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4ee036b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4ee036b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dd6a84e9c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dd6a84e9c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4ee036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4ee036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By function, I don’t mean the programming definition of function, nor a method.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function is a performable action.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Move away from thinking about software as code.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4ee036b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54ee036b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Talk about the functions within each feature, such as how with open you have to click the open button, select a file from a modal, then click the open button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4ee036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4ee036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After stating the “technical” definition of a test, explain it as “something you can do over and over again to prove a system works.”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Examples of each form of testing...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Manual testing: doing a smoke test on an application as you write it (compile, try some stuff, make sure what you just wrote works)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Outsourcing: Quality Assurance hired to test your application, given a robust list of requirements the software has to meet (success criteria)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Automated testing: Unit tests running against your code to make sure code works exactly as expected (attempting to limit human error)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54ee036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54ee036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Unit testing: Testing the smallest increments of code in isolation, whatever that unit may be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Integration testing: Testing the units working in conjunction (testing dependencies)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End to end testing: Testing an entire vertical slice of an application, from front end to services to infrastructure and back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Stress testing: Testing the application under heavy load to see how much it can handle, for how long, and how gracefully it fails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Smoke testing: Often a final check poking around the software to make sure nothing critical seems out of the ordinary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Honourable mentions: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Network testing (testing the networked connections of some software, which may be done in unit tests &amp; stress tests)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Regression testing (tests focused solely on catching regressions of functionality from happening in the software)</a:t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54ee036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54ee036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If a test is more complicated to write than the function it’s testing, it risks errors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Red - Green - Refactor: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Write a test for some function such that the test fails.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Implement the code needed to make the test pass.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Refactor the code to improve its quality (clarity, maintainability, etc.)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Return to step 1.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d6a84e9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dd6a84e9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“But what am I testing?” “How do I know what to write for the test?”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test declares functionality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It’s your blueprints for writing software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Requirements often translate directly to tests</a:t>
            </a:r>
            <a:endParaRPr sz="2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4ee036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4ee036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This is working in an ideal world.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We often don’t have that ideal wonderland, so we have to make due trying to keep as close to our ideals as possible and accepting when we can’t.</a:t>
            </a:r>
            <a:endParaRPr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mailto:info@fiixsoftware.com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CUSTOM_8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1"/>
          <p:cNvCxnSpPr/>
          <p:nvPr/>
        </p:nvCxnSpPr>
        <p:spPr>
          <a:xfrm>
            <a:off x="507872" y="1027492"/>
            <a:ext cx="25440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">
  <p:cSld name="CUSTOM_9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2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 1">
  <p:cSld name="CUSTOM_9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3"/>
          <p:cNvSpPr/>
          <p:nvPr/>
        </p:nvSpPr>
        <p:spPr>
          <a:xfrm rot="-9900158">
            <a:off x="7822550" y="650546"/>
            <a:ext cx="2199210" cy="2199210"/>
          </a:xfrm>
          <a:prstGeom prst="ellipse">
            <a:avLst/>
          </a:prstGeom>
          <a:gradFill>
            <a:gsLst>
              <a:gs pos="0">
                <a:srgbClr val="00AFEB"/>
              </a:gs>
              <a:gs pos="100000">
                <a:srgbClr val="00AFEB">
                  <a:alpha val="49019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25501">
            <a:off x="7890712" y="723651"/>
            <a:ext cx="476525" cy="4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 1 1">
  <p:cSld name="CUSTOM_9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4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4"/>
          <p:cNvSpPr/>
          <p:nvPr/>
        </p:nvSpPr>
        <p:spPr>
          <a:xfrm>
            <a:off x="7212405" y="561235"/>
            <a:ext cx="2652300" cy="22863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C000"/>
              </a:gs>
              <a:gs pos="100000">
                <a:srgbClr val="FFA40E">
                  <a:alpha val="49411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8725" y="2668950"/>
            <a:ext cx="495575" cy="4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1">
  <p:cSld name="CUSTOM_1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0" y="1464725"/>
            <a:ext cx="8328900" cy="367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2">
  <p:cSld name="CUSTOM_1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/>
          <p:nvPr/>
        </p:nvSpPr>
        <p:spPr>
          <a:xfrm rot="-9900321">
            <a:off x="6103934" y="3007471"/>
            <a:ext cx="2714426" cy="2714426"/>
          </a:xfrm>
          <a:prstGeom prst="ellipse">
            <a:avLst/>
          </a:prstGeom>
          <a:gradFill>
            <a:gsLst>
              <a:gs pos="0">
                <a:srgbClr val="5EBECB">
                  <a:alpha val="49803"/>
                </a:srgbClr>
              </a:gs>
              <a:gs pos="99000">
                <a:srgbClr val="5EBECB"/>
              </a:gs>
              <a:gs pos="100000">
                <a:srgbClr val="5EBEC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0" y="1464725"/>
            <a:ext cx="6993900" cy="367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491" y="2831971"/>
            <a:ext cx="571500" cy="642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6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3">
  <p:cSld name="CUSTOM_1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7391347" y="3502586"/>
            <a:ext cx="2349000" cy="2025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35CE8"/>
              </a:gs>
              <a:gs pos="100000">
                <a:srgbClr val="635CE8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0" y="1464725"/>
            <a:ext cx="8328900" cy="367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238" l="0" r="0" t="238"/>
          <a:stretch/>
        </p:blipFill>
        <p:spPr>
          <a:xfrm>
            <a:off x="7997032" y="3220975"/>
            <a:ext cx="593153" cy="637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7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4">
  <p:cSld name="CUSTOM_1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/>
          <p:nvPr/>
        </p:nvSpPr>
        <p:spPr>
          <a:xfrm>
            <a:off x="6019080" y="3085360"/>
            <a:ext cx="2652300" cy="22863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FFC000"/>
              </a:gs>
              <a:gs pos="100000">
                <a:srgbClr val="FFC000">
                  <a:alpha val="49803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0" y="1464725"/>
            <a:ext cx="6993900" cy="3678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04368">
            <a:off x="6722305" y="3640904"/>
            <a:ext cx="408863" cy="446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8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9">
  <p:cSld name="CUSTOM_18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-2784" l="0" r="0" t="-9967"/>
          <a:stretch/>
        </p:blipFill>
        <p:spPr>
          <a:xfrm rot="-434173">
            <a:off x="3613446" y="4230497"/>
            <a:ext cx="527560" cy="597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>
            <a:off x="0" y="582275"/>
            <a:ext cx="4691100" cy="401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0">
  <p:cSld name="CUSTOM_1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59377">
            <a:off x="2892444" y="267750"/>
            <a:ext cx="507083" cy="5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/>
          <p:nvPr/>
        </p:nvSpPr>
        <p:spPr>
          <a:xfrm>
            <a:off x="0" y="582275"/>
            <a:ext cx="4691100" cy="401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9148061" cy="5148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9;p3"/>
          <p:cNvCxnSpPr/>
          <p:nvPr/>
        </p:nvCxnSpPr>
        <p:spPr>
          <a:xfrm>
            <a:off x="533675" y="2815440"/>
            <a:ext cx="2047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1">
  <p:cSld name="CUSTOM_2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23412" l="41540" r="0" t="0"/>
          <a:stretch/>
        </p:blipFill>
        <p:spPr>
          <a:xfrm>
            <a:off x="0" y="3684525"/>
            <a:ext cx="1113675" cy="14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/>
          <p:nvPr/>
        </p:nvSpPr>
        <p:spPr>
          <a:xfrm>
            <a:off x="0" y="-1"/>
            <a:ext cx="6754500" cy="4593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21"/>
          <p:cNvCxnSpPr/>
          <p:nvPr/>
        </p:nvCxnSpPr>
        <p:spPr>
          <a:xfrm>
            <a:off x="580061" y="1053339"/>
            <a:ext cx="2924400" cy="0"/>
          </a:xfrm>
          <a:prstGeom prst="straightConnector1">
            <a:avLst/>
          </a:prstGeom>
          <a:noFill/>
          <a:ln cap="flat" cmpd="sng" w="28575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276" y="-4984"/>
            <a:ext cx="3529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5">
  <p:cSld name="CUSTOM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77524" y="639709"/>
            <a:ext cx="4246782" cy="3989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2"/>
          <p:cNvCxnSpPr/>
          <p:nvPr/>
        </p:nvCxnSpPr>
        <p:spPr>
          <a:xfrm>
            <a:off x="580061" y="1719731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22"/>
          <p:cNvSpPr txBox="1"/>
          <p:nvPr/>
        </p:nvSpPr>
        <p:spPr>
          <a:xfrm>
            <a:off x="508809" y="1124006"/>
            <a:ext cx="299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Next steps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6">
  <p:cSld name="CUSTOM_1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able, indoor&#10;&#10;Description automatically generated" id="107" name="Google Shape;10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7548" y="-211591"/>
            <a:ext cx="5581922" cy="55819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23"/>
          <p:cNvCxnSpPr/>
          <p:nvPr/>
        </p:nvCxnSpPr>
        <p:spPr>
          <a:xfrm>
            <a:off x="580061" y="1719731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3"/>
          <p:cNvSpPr txBox="1"/>
          <p:nvPr/>
        </p:nvSpPr>
        <p:spPr>
          <a:xfrm>
            <a:off x="508809" y="1124006"/>
            <a:ext cx="299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Next steps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7">
  <p:cSld name="CUSTOM_1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3201" y="-4984"/>
            <a:ext cx="35297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4"/>
          <p:cNvCxnSpPr/>
          <p:nvPr/>
        </p:nvCxnSpPr>
        <p:spPr>
          <a:xfrm>
            <a:off x="580061" y="1719731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4"/>
          <p:cNvSpPr txBox="1"/>
          <p:nvPr/>
        </p:nvSpPr>
        <p:spPr>
          <a:xfrm>
            <a:off x="508809" y="1124006"/>
            <a:ext cx="2995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Next steps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8">
  <p:cSld name="CUSTOM_17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60" y="-2283"/>
            <a:ext cx="9148061" cy="514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625385" y="1957456"/>
            <a:ext cx="6707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Thank you!</a:t>
            </a:r>
            <a:endParaRPr sz="1100">
              <a:solidFill>
                <a:srgbClr val="3A3838"/>
              </a:solidFill>
            </a:endParaRPr>
          </a:p>
        </p:txBody>
      </p:sp>
      <p:cxnSp>
        <p:nvCxnSpPr>
          <p:cNvPr id="122" name="Google Shape;122;p25"/>
          <p:cNvCxnSpPr/>
          <p:nvPr/>
        </p:nvCxnSpPr>
        <p:spPr>
          <a:xfrm>
            <a:off x="710351" y="2490139"/>
            <a:ext cx="2047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25"/>
          <p:cNvSpPr txBox="1"/>
          <p:nvPr/>
        </p:nvSpPr>
        <p:spPr>
          <a:xfrm>
            <a:off x="640720" y="2614404"/>
            <a:ext cx="2496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35 Golden Ave Suite A-201</a:t>
            </a:r>
            <a:b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Toronto, ON, Canada</a:t>
            </a:r>
            <a:b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 u="sng">
                <a:solidFill>
                  <a:srgbClr val="00AFEB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info@fiixsoftware.com</a:t>
            </a:r>
            <a:b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Local: +1 (647) 317-9055</a:t>
            </a:r>
            <a:b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Toll Free: +1 (855) 884-5619</a:t>
            </a:r>
            <a:endParaRPr sz="1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56"/>
            <a:ext cx="9157388" cy="5151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4"/>
          <p:cNvCxnSpPr/>
          <p:nvPr/>
        </p:nvCxnSpPr>
        <p:spPr>
          <a:xfrm>
            <a:off x="533675" y="2815440"/>
            <a:ext cx="2047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60" y="1144"/>
            <a:ext cx="9148061" cy="5145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5"/>
          <p:cNvCxnSpPr/>
          <p:nvPr/>
        </p:nvCxnSpPr>
        <p:spPr>
          <a:xfrm>
            <a:off x="533675" y="2815440"/>
            <a:ext cx="2047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CUSTOM_3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able, indoor&#10;&#10;Description automatically generated" id="18" name="Google Shape;1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7548" y="-211591"/>
            <a:ext cx="5581922" cy="55819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21;p6"/>
          <p:cNvCxnSpPr/>
          <p:nvPr/>
        </p:nvCxnSpPr>
        <p:spPr>
          <a:xfrm>
            <a:off x="507872" y="1580588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6"/>
          <p:cNvSpPr txBox="1"/>
          <p:nvPr/>
        </p:nvSpPr>
        <p:spPr>
          <a:xfrm>
            <a:off x="448119" y="1055095"/>
            <a:ext cx="4671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CUSTOM_4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2">
            <a:alphaModFix/>
          </a:blip>
          <a:srcRect b="0" l="0" r="13763" t="0"/>
          <a:stretch/>
        </p:blipFill>
        <p:spPr>
          <a:xfrm>
            <a:off x="0" y="0"/>
            <a:ext cx="9144002" cy="52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7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7;p7"/>
          <p:cNvCxnSpPr/>
          <p:nvPr/>
        </p:nvCxnSpPr>
        <p:spPr>
          <a:xfrm>
            <a:off x="507872" y="1580588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7"/>
          <p:cNvSpPr txBox="1"/>
          <p:nvPr/>
        </p:nvSpPr>
        <p:spPr>
          <a:xfrm>
            <a:off x="448119" y="1055095"/>
            <a:ext cx="4671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">
  <p:cSld name="CUSTOM_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13201" y="-4984"/>
            <a:ext cx="35297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 rot="-9900172">
            <a:off x="-563406" y="3847348"/>
            <a:ext cx="1449160" cy="1449160"/>
          </a:xfrm>
          <a:prstGeom prst="ellipse">
            <a:avLst/>
          </a:prstGeom>
          <a:gradFill>
            <a:gsLst>
              <a:gs pos="0">
                <a:srgbClr val="00AFEB">
                  <a:alpha val="49803"/>
                </a:srgbClr>
              </a:gs>
              <a:gs pos="99000">
                <a:srgbClr val="00AFEB"/>
              </a:gs>
              <a:gs pos="100000">
                <a:srgbClr val="00AFEB"/>
              </a:gs>
            </a:gsLst>
            <a:lin ang="16799925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713591"/>
            <a:ext cx="4187700" cy="373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8"/>
          <p:cNvCxnSpPr/>
          <p:nvPr/>
        </p:nvCxnSpPr>
        <p:spPr>
          <a:xfrm>
            <a:off x="507872" y="1580588"/>
            <a:ext cx="19632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8"/>
          <p:cNvSpPr txBox="1"/>
          <p:nvPr/>
        </p:nvSpPr>
        <p:spPr>
          <a:xfrm>
            <a:off x="448119" y="1055095"/>
            <a:ext cx="46710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endParaRPr sz="1100">
              <a:solidFill>
                <a:srgbClr val="3A3838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7">
  <p:cSld name="CUSTOM_6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/>
          <p:nvPr/>
        </p:nvSpPr>
        <p:spPr>
          <a:xfrm>
            <a:off x="5952202" y="852566"/>
            <a:ext cx="1358400" cy="1171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35CE8"/>
              </a:gs>
              <a:gs pos="100000">
                <a:srgbClr val="635CE8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9"/>
          <p:cNvSpPr/>
          <p:nvPr/>
        </p:nvSpPr>
        <p:spPr>
          <a:xfrm>
            <a:off x="0" y="1538525"/>
            <a:ext cx="6911100" cy="3605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875" y="965023"/>
            <a:ext cx="423918" cy="459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41;p9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">
  <p:cSld name="CUSTOM_7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8058" y="1109600"/>
            <a:ext cx="435751" cy="49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3964" y="-158987"/>
            <a:ext cx="402904" cy="45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036928" y="1772204"/>
            <a:ext cx="2994338" cy="2599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10"/>
          <p:cNvCxnSpPr/>
          <p:nvPr/>
        </p:nvCxnSpPr>
        <p:spPr>
          <a:xfrm>
            <a:off x="507872" y="1027492"/>
            <a:ext cx="4604700" cy="0"/>
          </a:xfrm>
          <a:prstGeom prst="straightConnector1">
            <a:avLst/>
          </a:prstGeom>
          <a:noFill/>
          <a:ln cap="flat" cmpd="sng" w="38100">
            <a:solidFill>
              <a:srgbClr val="00AFE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desktop.github.com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oracle.com/technetwork/java/javase/downloads/jdk11-downloads-5066655.html" TargetMode="External"/><Relationship Id="rId4" Type="http://schemas.openxmlformats.org/officeDocument/2006/relationships/hyperlink" Target="https://www.eclipse.org/downloads/packages/release/2019-09/r/eclipse-ide-java-developers" TargetMode="External"/><Relationship Id="rId5" Type="http://schemas.openxmlformats.org/officeDocument/2006/relationships/hyperlink" Target="https://www.jetbrains.com/idea/" TargetMode="External"/><Relationship Id="rId6" Type="http://schemas.openxmlformats.org/officeDocument/2006/relationships/hyperlink" Target="https://netbeans.org/" TargetMode="External"/><Relationship Id="rId7" Type="http://schemas.openxmlformats.org/officeDocument/2006/relationships/hyperlink" Target="https://brew.sh/" TargetMode="External"/><Relationship Id="rId8" Type="http://schemas.openxmlformats.org/officeDocument/2006/relationships/hyperlink" Target="https://bit.ly/2XeNtM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cmms/university-challenges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/>
        </p:nvSpPr>
        <p:spPr>
          <a:xfrm>
            <a:off x="448125" y="2036750"/>
            <a:ext cx="31977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TDD — And Why You Should Bother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38"/>
          <p:cNvSpPr txBox="1"/>
          <p:nvPr/>
        </p:nvSpPr>
        <p:spPr>
          <a:xfrm>
            <a:off x="428649" y="2982250"/>
            <a:ext cx="288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November 15th, 2019</a:t>
            </a:r>
            <a:endParaRPr sz="1000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Things to Avoid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9" name="Google Shape;239;p47"/>
          <p:cNvSpPr txBox="1"/>
          <p:nvPr/>
        </p:nvSpPr>
        <p:spPr>
          <a:xfrm>
            <a:off x="269525" y="1666400"/>
            <a:ext cx="82512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Tests should not introduce state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Be stateless whenever possible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when state is inevitable or a requirement, clean up the state once the test is done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Tests should not test implementation details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A test doesn’t know, nor care how its functionality is executed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A test only cares that a given input results in an expected outcome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Tests should be independent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57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If the test relies on other tests, it can create false failures when issues occur in other tests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8"/>
          <p:cNvSpPr txBox="1"/>
          <p:nvPr/>
        </p:nvSpPr>
        <p:spPr>
          <a:xfrm>
            <a:off x="483900" y="3065125"/>
            <a:ext cx="3197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What is Git?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975" y="1232976"/>
            <a:ext cx="2068906" cy="17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What is Version Control?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Google Shape;252;p49"/>
          <p:cNvSpPr txBox="1"/>
          <p:nvPr/>
        </p:nvSpPr>
        <p:spPr>
          <a:xfrm>
            <a:off x="146000" y="1711325"/>
            <a:ext cx="67830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Users can track changes to code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Allows developers to view older versions of their code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Infinitely useful for collaborative software development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Git is an example of a version control system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GitHub is one of many hosts for version control using Git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Setting Up GitHub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109550" y="1713975"/>
            <a:ext cx="67971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Create a GitHub account at: </a:t>
            </a: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https://github.com/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After signing up, download the GitHub desktop client from: 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https://desktop.github.com/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3.	Follow the on-screen installation instructions	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4. 	Sign-in to your GitHub account on the desktop client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200" y="2824675"/>
            <a:ext cx="424800" cy="4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475" y="2439824"/>
            <a:ext cx="2081975" cy="14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31050" y="1057150"/>
            <a:ext cx="1932551" cy="192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1"/>
          <p:cNvSpPr txBox="1"/>
          <p:nvPr/>
        </p:nvSpPr>
        <p:spPr>
          <a:xfrm>
            <a:off x="483900" y="3065125"/>
            <a:ext cx="3197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Getting Ready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8" name="Google Shape;2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10" y="1344275"/>
            <a:ext cx="1549275" cy="15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Setting Up Maven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Prerequisites: </a:t>
            </a:r>
            <a:endParaRPr b="1"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Java 11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A Java IDE: </a:t>
            </a: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Eclipse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IntelliJ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, or </a:t>
            </a:r>
            <a:r>
              <a:rPr lang="en" sz="18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6"/>
              </a:rPr>
              <a:t>NetBeans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Steps:</a:t>
            </a:r>
            <a:endParaRPr b="1"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aphicFrame>
        <p:nvGraphicFramePr>
          <p:cNvPr id="275" name="Google Shape;275;p52"/>
          <p:cNvGraphicFramePr/>
          <p:nvPr/>
        </p:nvGraphicFramePr>
        <p:xfrm>
          <a:off x="877250" y="284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{97B4DA11-74CE-43B2-82FE-1C9A6068305F}</a:tableStyleId>
              </a:tblPr>
              <a:tblGrid>
                <a:gridCol w="3633550"/>
                <a:gridCol w="3633550"/>
              </a:tblGrid>
              <a:tr h="39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Mac OS</a:t>
                      </a:r>
                      <a:endParaRPr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solidFill>
                      <a:srgbClr val="00AFEB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Windows 10</a:t>
                      </a:r>
                      <a:endParaRPr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>
                    <a:solidFill>
                      <a:srgbClr val="00AFEB">
                        <a:alpha val="69800"/>
                      </a:srgbClr>
                    </a:solidFill>
                  </a:tcPr>
                </a:tc>
              </a:tr>
              <a:tr h="16678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Quicksand"/>
                        <a:buAutoNum type="arabicPeriod"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Make sure you have Homebrew installed (see </a:t>
                      </a:r>
                      <a:r>
                        <a:rPr lang="en" u="sng">
                          <a:solidFill>
                            <a:srgbClr val="0097A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  <a:hlinkClick r:id="rId7"/>
                        </a:rPr>
                        <a:t>https://brew.sh/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)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Quicksand"/>
                        <a:buAutoNum type="arabicPeriod"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Open Terminal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Quicksand"/>
                        <a:buAutoNum type="arabicPeriod"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Type: </a:t>
                      </a:r>
                      <a:r>
                        <a:rPr i="1"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brew install maven</a:t>
                      </a:r>
                      <a:endParaRPr i="1"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Quicksand"/>
                        <a:buAutoNum type="arabicPeriod"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Restart your terminal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Quicksand"/>
                        <a:buAutoNum type="arabicPeriod"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Type </a:t>
                      </a:r>
                      <a:r>
                        <a:rPr i="1"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mvn -v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 to verify your installation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Follow the instructions available at: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0097A7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  <a:hlinkClick r:id="rId8"/>
                        </a:rPr>
                        <a:t>https://bit.ly/2XeNtMA</a:t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595959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Setting Up Lombok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p53"/>
          <p:cNvSpPr txBox="1"/>
          <p:nvPr/>
        </p:nvSpPr>
        <p:spPr>
          <a:xfrm>
            <a:off x="109550" y="1713975"/>
            <a:ext cx="67971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Lombok is a library for auto-generating code in Java!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 your </a:t>
            </a: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IDE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of choice, go to your </a:t>
            </a: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plugins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market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Search for “</a:t>
            </a: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Lombok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”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b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Install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the plugin &amp; restart your IDE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You’re good to go!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400" y="3040200"/>
            <a:ext cx="1932551" cy="192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Downloading the Project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8" name="Google Shape;288;p5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 your browser, navigate to </a:t>
            </a:r>
            <a:r>
              <a:rPr lang="en" sz="1700" u="sng">
                <a:solidFill>
                  <a:srgbClr val="0097A7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https://github.com/macmms/university-challenges</a:t>
            </a:r>
            <a:endParaRPr sz="6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Click the             button at the top right of the page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 the GitHub Desktop client, search for ‘</a:t>
            </a:r>
            <a:r>
              <a:rPr i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university-challenges’</a:t>
            </a:r>
            <a:endParaRPr i="1"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Clone this repository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Take note of the local path that your repository was cloned to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813" y="1954300"/>
            <a:ext cx="4866374" cy="1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000" y="3414750"/>
            <a:ext cx="637450" cy="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Compiling the Project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6" name="Google Shape;296;p55"/>
          <p:cNvSpPr txBox="1"/>
          <p:nvPr/>
        </p:nvSpPr>
        <p:spPr>
          <a:xfrm>
            <a:off x="311700" y="1152475"/>
            <a:ext cx="717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Open your Terminal (or Command Prompt)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Navigate to the path of you cloned the repository to using the </a:t>
            </a:r>
            <a:r>
              <a:rPr i="1" lang="en" sz="1800">
                <a:solidFill>
                  <a:srgbClr val="595959"/>
                </a:solidFill>
                <a:highlight>
                  <a:srgbClr val="EFEFEF"/>
                </a:highlight>
                <a:latin typeface="Quicksand"/>
                <a:ea typeface="Quicksand"/>
                <a:cs typeface="Quicksand"/>
                <a:sym typeface="Quicksand"/>
              </a:rPr>
              <a:t>cd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command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Make sure you are in the </a:t>
            </a:r>
            <a:r>
              <a:rPr i="1"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rpg-bot</a:t>
            </a: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 directory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In your Terminal, run </a:t>
            </a:r>
            <a:r>
              <a:rPr i="1" lang="en" sz="1800">
                <a:solidFill>
                  <a:srgbClr val="595959"/>
                </a:solidFill>
                <a:highlight>
                  <a:srgbClr val="EFEFEF"/>
                </a:highlight>
                <a:latin typeface="Quicksand"/>
                <a:ea typeface="Quicksand"/>
                <a:cs typeface="Quicksand"/>
                <a:sym typeface="Quicksand"/>
              </a:rPr>
              <a:t>mvn clean install</a:t>
            </a:r>
            <a:endParaRPr i="1" sz="1800">
              <a:solidFill>
                <a:srgbClr val="595959"/>
              </a:solidFill>
              <a:highlight>
                <a:srgbClr val="EFEFE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Once it’s finished, you should see a message similar to this: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625" y="2316250"/>
            <a:ext cx="3576725" cy="3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512" y="3955724"/>
            <a:ext cx="4442975" cy="7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/>
          <p:nvPr/>
        </p:nvSpPr>
        <p:spPr>
          <a:xfrm>
            <a:off x="3191700" y="1037200"/>
            <a:ext cx="2173392" cy="2838078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Figment of Fitecraft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9"/>
          <p:cNvSpPr txBox="1"/>
          <p:nvPr/>
        </p:nvSpPr>
        <p:spPr>
          <a:xfrm>
            <a:off x="448125" y="2287050"/>
            <a:ext cx="3197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Who Are We?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7"/>
          <p:cNvSpPr txBox="1"/>
          <p:nvPr/>
        </p:nvSpPr>
        <p:spPr>
          <a:xfrm>
            <a:off x="448125" y="2287050"/>
            <a:ext cx="3197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Let the Games Begin!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8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/>
        </p:nvSpPr>
        <p:spPr>
          <a:xfrm>
            <a:off x="425675" y="2010225"/>
            <a:ext cx="3403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Congratulations! You’re a tried and </a:t>
            </a:r>
            <a:r>
              <a:rPr b="1" i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tested</a:t>
            </a: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 programmer.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/>
        </p:nvSpPr>
        <p:spPr>
          <a:xfrm>
            <a:off x="434325" y="602275"/>
            <a:ext cx="37773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Let’s Talk About Software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410050" y="1889825"/>
            <a:ext cx="69621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Software can be thought of as a collection of services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 service is a collection of features combined to achieve a purpose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 feature is a collection of functions combined to achieve a goal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 function is the smallest meaningful division of software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Ex: The File Menu in Google Sheets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2" name="Google Shape;192;p41"/>
          <p:cNvSpPr txBox="1"/>
          <p:nvPr/>
        </p:nvSpPr>
        <p:spPr>
          <a:xfrm>
            <a:off x="311700" y="1658975"/>
            <a:ext cx="85206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Contains the following features: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Share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To where?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New: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Different file types of the Google Suite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Open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Open what?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Import Slides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Make a Copy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Rename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etc.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3" name="Google Shape;1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725" y="2491675"/>
            <a:ext cx="1077700" cy="10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What is a Test?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9" name="Google Shape;199;p42"/>
          <p:cNvSpPr txBox="1"/>
          <p:nvPr/>
        </p:nvSpPr>
        <p:spPr>
          <a:xfrm>
            <a:off x="254600" y="1678175"/>
            <a:ext cx="78534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 test is a </a:t>
            </a:r>
            <a:r>
              <a:rPr b="1"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repeatable</a:t>
            </a: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activity to </a:t>
            </a:r>
            <a:r>
              <a:rPr b="1"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assert</a:t>
            </a: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 the validity of an </a:t>
            </a:r>
            <a:r>
              <a:rPr b="1"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expectation</a:t>
            </a: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Google Shape;200;p42"/>
          <p:cNvSpPr/>
          <p:nvPr/>
        </p:nvSpPr>
        <p:spPr>
          <a:xfrm>
            <a:off x="891525" y="2309675"/>
            <a:ext cx="2052900" cy="242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2"/>
          <p:cNvSpPr/>
          <p:nvPr/>
        </p:nvSpPr>
        <p:spPr>
          <a:xfrm>
            <a:off x="3138775" y="2309675"/>
            <a:ext cx="2052900" cy="242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2"/>
          <p:cNvSpPr/>
          <p:nvPr/>
        </p:nvSpPr>
        <p:spPr>
          <a:xfrm>
            <a:off x="5386025" y="2309675"/>
            <a:ext cx="2052900" cy="2422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90500" rotWithShape="0" algn="tl" dir="2700000" dist="38100">
              <a:srgbClr val="000000">
                <a:alpha val="1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2"/>
          <p:cNvSpPr txBox="1"/>
          <p:nvPr/>
        </p:nvSpPr>
        <p:spPr>
          <a:xfrm>
            <a:off x="891525" y="3552750"/>
            <a:ext cx="20145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Manual Testing</a:t>
            </a:r>
            <a:endParaRPr sz="1100">
              <a:solidFill>
                <a:srgbClr val="3A383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(by yourself)</a:t>
            </a:r>
            <a:endParaRPr sz="1100">
              <a:solidFill>
                <a:srgbClr val="3A3838"/>
              </a:solidFill>
            </a:endParaRPr>
          </a:p>
        </p:txBody>
      </p:sp>
      <p:sp>
        <p:nvSpPr>
          <p:cNvPr id="204" name="Google Shape;204;p42"/>
          <p:cNvSpPr txBox="1"/>
          <p:nvPr/>
        </p:nvSpPr>
        <p:spPr>
          <a:xfrm>
            <a:off x="3157975" y="3552750"/>
            <a:ext cx="20145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Outsourced Testing</a:t>
            </a:r>
            <a:endParaRPr sz="1100">
              <a:solidFill>
                <a:srgbClr val="3A383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(quality assurance)</a:t>
            </a:r>
            <a:endParaRPr sz="1100">
              <a:solidFill>
                <a:srgbClr val="3A3838"/>
              </a:solidFill>
            </a:endParaRPr>
          </a:p>
        </p:txBody>
      </p:sp>
      <p:sp>
        <p:nvSpPr>
          <p:cNvPr id="205" name="Google Shape;205;p42"/>
          <p:cNvSpPr txBox="1"/>
          <p:nvPr/>
        </p:nvSpPr>
        <p:spPr>
          <a:xfrm>
            <a:off x="5386025" y="3552750"/>
            <a:ext cx="20145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Automated Testing</a:t>
            </a:r>
            <a:endParaRPr sz="1100">
              <a:solidFill>
                <a:srgbClr val="3A383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(tests as code)</a:t>
            </a:r>
            <a:endParaRPr sz="1100">
              <a:solidFill>
                <a:srgbClr val="3A3838"/>
              </a:solidFill>
            </a:endParaRPr>
          </a:p>
        </p:txBody>
      </p:sp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89" y="2672675"/>
            <a:ext cx="73757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513" y="2672676"/>
            <a:ext cx="73757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70" y="2717075"/>
            <a:ext cx="693175" cy="6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Types of Testing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4" name="Google Shape;214;p43"/>
          <p:cNvSpPr txBox="1"/>
          <p:nvPr/>
        </p:nvSpPr>
        <p:spPr>
          <a:xfrm>
            <a:off x="72175" y="1739125"/>
            <a:ext cx="389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Unit Testing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Integration Testing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End to End Testing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Stress Testing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Smoke Testing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Test-Driven Development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0" name="Google Shape;220;p44"/>
          <p:cNvSpPr txBox="1"/>
          <p:nvPr/>
        </p:nvSpPr>
        <p:spPr>
          <a:xfrm>
            <a:off x="219775" y="1612350"/>
            <a:ext cx="624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A software development process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Tests are written </a:t>
            </a:r>
            <a:r>
              <a:rPr b="1"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first</a:t>
            </a:r>
            <a:endParaRPr b="1"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Traditionally focused primarily on unit tests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Tests must be </a:t>
            </a:r>
            <a:r>
              <a:rPr b="1"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simple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Uses a method called “red - green - refactor”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"/>
              <a:buChar char="○"/>
            </a:pPr>
            <a:r>
              <a:rPr lang="en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Write a test, write the code to pass the test, clean up the code, repeat</a:t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/>
        </p:nvSpPr>
        <p:spPr>
          <a:xfrm>
            <a:off x="459298" y="1717686"/>
            <a:ext cx="3723900" cy="23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Subtitle goodness</a:t>
            </a:r>
            <a:endParaRPr sz="1100">
              <a:solidFill>
                <a:srgbClr val="3A3838"/>
              </a:solidFill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endParaRPr sz="1100">
              <a:solidFill>
                <a:srgbClr val="3A3838"/>
              </a:solidFill>
            </a:endParaRPr>
          </a:p>
          <a:p>
            <a:pPr indent="-209550" lvl="0" marL="2159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Noto Sans Symbols"/>
              <a:buChar char="▪"/>
            </a:pPr>
            <a:r>
              <a:rPr lang="en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Agenda item #1</a:t>
            </a:r>
            <a:endParaRPr sz="1100">
              <a:solidFill>
                <a:srgbClr val="3A3838"/>
              </a:solidFill>
            </a:endParaRPr>
          </a:p>
          <a:p>
            <a:pPr indent="-209550" lvl="0" marL="215900" marR="0" rtl="0" algn="l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Noto Sans Symbols"/>
              <a:buChar char="▪"/>
            </a:pPr>
            <a:r>
              <a:rPr lang="en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Agenda item #2</a:t>
            </a:r>
            <a:endParaRPr sz="1100">
              <a:solidFill>
                <a:srgbClr val="3A3838"/>
              </a:solidFill>
            </a:endParaRPr>
          </a:p>
          <a:p>
            <a:pPr indent="-209550" lvl="0" marL="215900" marR="0" rtl="0" algn="l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Noto Sans Symbols"/>
              <a:buChar char="▪"/>
            </a:pPr>
            <a:r>
              <a:rPr lang="en">
                <a:solidFill>
                  <a:srgbClr val="3A3838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Agenda item #3</a:t>
            </a:r>
            <a:endParaRPr sz="1100">
              <a:solidFill>
                <a:srgbClr val="3A3838"/>
              </a:solidFill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A3838"/>
              </a:solidFill>
            </a:endParaRPr>
          </a:p>
        </p:txBody>
      </p:sp>
      <p:sp>
        <p:nvSpPr>
          <p:cNvPr id="226" name="Google Shape;226;p45"/>
          <p:cNvSpPr/>
          <p:nvPr/>
        </p:nvSpPr>
        <p:spPr>
          <a:xfrm>
            <a:off x="187200" y="953825"/>
            <a:ext cx="3494400" cy="291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/>
        </p:nvSpPr>
        <p:spPr>
          <a:xfrm>
            <a:off x="448125" y="2287050"/>
            <a:ext cx="3197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Tests… First?</a:t>
            </a:r>
            <a:endParaRPr b="1" sz="25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/>
        </p:nvSpPr>
        <p:spPr>
          <a:xfrm>
            <a:off x="434325" y="602275"/>
            <a:ext cx="45666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A3838"/>
                </a:solidFill>
                <a:latin typeface="Quicksand"/>
                <a:ea typeface="Quicksand"/>
                <a:cs typeface="Quicksand"/>
                <a:sym typeface="Quicksand"/>
              </a:rPr>
              <a:t>Thinking About Functionality</a:t>
            </a:r>
            <a:endParaRPr b="1" sz="2100">
              <a:solidFill>
                <a:srgbClr val="3A383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154475" y="1542875"/>
            <a:ext cx="74934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Focusing on functionality avoids the pitfall of trying to test code paths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Your code paths should follow your functions, not the other way around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If you end up with code that doesn’t have a test, ask yourself how and why it exists</a:t>
            </a:r>
            <a:endParaRPr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Tests first create reliability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You know your code works as you write it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Makes future development safer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</a:pPr>
            <a:r>
              <a:rPr lang="en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rPr>
              <a:t>When you refactor code, you have immediate feedback of anything you may have broken</a:t>
            </a:r>
            <a:endParaRPr sz="1800">
              <a:solidFill>
                <a:srgbClr val="59595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